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84" r:id="rId3"/>
    <p:sldId id="257" r:id="rId4"/>
    <p:sldId id="259" r:id="rId5"/>
    <p:sldId id="280" r:id="rId6"/>
    <p:sldId id="277" r:id="rId7"/>
    <p:sldId id="269" r:id="rId8"/>
    <p:sldId id="281" r:id="rId9"/>
    <p:sldId id="271" r:id="rId10"/>
    <p:sldId id="283" r:id="rId11"/>
    <p:sldId id="28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34" autoAdjust="0"/>
    <p:restoredTop sz="85458" autoAdjust="0"/>
  </p:normalViewPr>
  <p:slideViewPr>
    <p:cSldViewPr>
      <p:cViewPr varScale="1">
        <p:scale>
          <a:sx n="98" d="100"/>
          <a:sy n="98" d="100"/>
        </p:scale>
        <p:origin x="1650" y="78"/>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4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2/15/2019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jorisvo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Students are often endlessly fascinated by the Book of Revelation, partially because of the many ways in which Hollywood and pop culture have drawn upon its striking imagery. Although the students may be disappointed to learn that Revelation does not predict the details of when and how the world will end, help them to appreciate what this book </a:t>
            </a:r>
            <a:r>
              <a:rPr lang="en-US" sz="1200" i="1" kern="1200" dirty="0">
                <a:solidFill>
                  <a:schemeClr val="tx1"/>
                </a:solidFill>
                <a:effectLst/>
                <a:latin typeface="+mn-lt"/>
                <a:ea typeface="+mn-ea"/>
                <a:cs typeface="+mn-cs"/>
              </a:rPr>
              <a:t>does</a:t>
            </a:r>
            <a:r>
              <a:rPr lang="en-US" sz="1200" kern="1200" dirty="0">
                <a:solidFill>
                  <a:schemeClr val="tx1"/>
                </a:solidFill>
                <a:effectLst/>
                <a:latin typeface="+mn-lt"/>
                <a:ea typeface="+mn-ea"/>
                <a:cs typeface="+mn-cs"/>
              </a:rPr>
              <a:t> offer to us: a message of hope, courage, and faith when we encounter struggles and difficulties.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42652291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Suzanne Tucker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1018882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Feverpitched</a:t>
            </a:r>
            <a:r>
              <a:rPr lang="en-US" dirty="0"/>
              <a:t> / iStock.com</a:t>
            </a:r>
          </a:p>
        </p:txBody>
      </p:sp>
      <p:sp>
        <p:nvSpPr>
          <p:cNvPr id="4" name="Slide Number Placeholder 3"/>
          <p:cNvSpPr>
            <a:spLocks noGrp="1"/>
          </p:cNvSpPr>
          <p:nvPr>
            <p:ph type="sldNum" sz="quarter" idx="5"/>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1908173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Duda Vasilii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You may wish to review with the students the Jewish Pentecost / Christian Pentecost diagram that appears in article 71 of the student book.</a:t>
            </a:r>
            <a:r>
              <a:rPr lang="en-US" dirty="0">
                <a:effectLst/>
              </a:rPr>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Zvonimir Atleti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You may need to review the material from chapter 15 regarding Jewish Christians and Gentile Christians. Remind the students that because the first Christians were Jewish, conflicts arose when Gentiles (non-Jews) wanted to become Christian. It took many decades for Christianity to fully evolve as its own distinct religion, separate from Judaism.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08264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2018 www.TheGloryStory.com</a:t>
            </a:r>
            <a:r>
              <a:rPr lang="en-US" dirty="0"/>
              <a:t> </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16661520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Remind the students that in the ancient world, writing in someone else’s name was a common and widely accepted way of honoring that person. It was not considered to be dishonest or deceitful, as we might consider this today. So, for example, the Pastoral Letters (i.e., the Letters to Timothy and to Titus) were possibly written long after Paul himself had already been martyred. But the author of these letters honors Paul’s memory by writing them in his name.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3917601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2733137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33265266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2/15/2019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958975"/>
            <a:ext cx="9144000" cy="1470025"/>
          </a:xfrm>
        </p:spPr>
        <p:txBody>
          <a:bodyPr>
            <a:noAutofit/>
          </a:bodyPr>
          <a:lstStyle/>
          <a:p>
            <a:r>
              <a:rPr lang="en-US" sz="4000" dirty="0"/>
              <a:t>The Acts of the</a:t>
            </a:r>
            <a:br>
              <a:rPr lang="en-US" sz="4000" dirty="0"/>
            </a:br>
            <a:r>
              <a:rPr lang="en-US" sz="4000" dirty="0"/>
              <a:t>Apostles </a:t>
            </a:r>
            <a:br>
              <a:rPr lang="en-US" sz="4000" dirty="0"/>
            </a:br>
            <a:r>
              <a:rPr lang="en-US" sz="4000" dirty="0"/>
              <a:t>and the Letters</a:t>
            </a:r>
          </a:p>
        </p:txBody>
      </p:sp>
      <p:sp>
        <p:nvSpPr>
          <p:cNvPr id="3" name="Subtitle 2"/>
          <p:cNvSpPr txBox="1">
            <a:spLocks/>
          </p:cNvSpPr>
          <p:nvPr/>
        </p:nvSpPr>
        <p:spPr>
          <a:xfrm>
            <a:off x="0" y="4085511"/>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Revelation and the Old Testament</a:t>
            </a:r>
          </a:p>
          <a:p>
            <a:pPr marL="0" indent="0" algn="ctr">
              <a:buNone/>
            </a:pPr>
            <a:r>
              <a:rPr lang="en-US" dirty="0"/>
              <a:t>Unit 5, Chapter 16</a:t>
            </a:r>
          </a:p>
        </p:txBody>
      </p:sp>
      <p:sp>
        <p:nvSpPr>
          <p:cNvPr id="6" name="Text Placeholder 3">
            <a:extLst>
              <a:ext uri="{FF2B5EF4-FFF2-40B4-BE49-F238E27FC236}">
                <a16:creationId xmlns:a16="http://schemas.microsoft.com/office/drawing/2014/main" id="{E57A3CF8-45B2-6843-85BB-68EEC4A57A10}"/>
              </a:ext>
            </a:extLst>
          </p:cNvPr>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TX006145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762000"/>
            <a:ext cx="8229600" cy="533400"/>
          </a:xfrm>
        </p:spPr>
        <p:txBody>
          <a:bodyPr>
            <a:noAutofit/>
          </a:bodyPr>
          <a:lstStyle/>
          <a:p>
            <a:r>
              <a:rPr lang="en-US" sz="2000" dirty="0"/>
              <a:t>The Book of Revelation </a:t>
            </a:r>
            <a:r>
              <a:rPr lang="en-US" sz="1800" i="1" dirty="0"/>
              <a:t>(continued)</a:t>
            </a:r>
          </a:p>
        </p:txBody>
      </p:sp>
      <p:sp>
        <p:nvSpPr>
          <p:cNvPr id="3" name="Content Placeholder 2"/>
          <p:cNvSpPr>
            <a:spLocks noGrp="1"/>
          </p:cNvSpPr>
          <p:nvPr>
            <p:ph idx="1"/>
          </p:nvPr>
        </p:nvSpPr>
        <p:spPr>
          <a:xfrm>
            <a:off x="842545" y="1447800"/>
            <a:ext cx="8149055" cy="4209731"/>
          </a:xfrm>
        </p:spPr>
        <p:txBody>
          <a:bodyPr>
            <a:normAutofit/>
          </a:bodyPr>
          <a:lstStyle/>
          <a:p>
            <a:pPr lvl="0"/>
            <a:r>
              <a:rPr lang="en-US" dirty="0"/>
              <a:t>Apocalyptic literature: Uses dramatic, symbolic language to offer hope to a people in crisis</a:t>
            </a:r>
          </a:p>
          <a:p>
            <a:pPr lvl="0"/>
            <a:r>
              <a:rPr lang="en-US" dirty="0"/>
              <a:t>Partially written in code: </a:t>
            </a:r>
            <a:br>
              <a:rPr lang="en-US" dirty="0"/>
            </a:br>
            <a:r>
              <a:rPr lang="en-US" dirty="0"/>
              <a:t>Numbers, names, and </a:t>
            </a:r>
            <a:br>
              <a:rPr lang="en-US" dirty="0"/>
            </a:br>
            <a:r>
              <a:rPr lang="en-US" dirty="0"/>
              <a:t>images have meanings </a:t>
            </a:r>
            <a:br>
              <a:rPr lang="en-US" dirty="0"/>
            </a:br>
            <a:r>
              <a:rPr lang="en-US" dirty="0"/>
              <a:t>that Christians (but not </a:t>
            </a:r>
            <a:br>
              <a:rPr lang="en-US" dirty="0"/>
            </a:br>
            <a:r>
              <a:rPr lang="en-US" dirty="0"/>
              <a:t>the Romans) would </a:t>
            </a:r>
            <a:br>
              <a:rPr lang="en-US" dirty="0"/>
            </a:br>
            <a:r>
              <a:rPr lang="en-US" dirty="0"/>
              <a:t>understand</a:t>
            </a:r>
          </a:p>
          <a:p>
            <a:pPr marL="0" lvl="0" indent="0">
              <a:buNone/>
            </a:pPr>
            <a:r>
              <a:rPr lang="en-US" b="1" dirty="0"/>
              <a:t>Primary message: </a:t>
            </a:r>
            <a:br>
              <a:rPr lang="en-US" dirty="0"/>
            </a:br>
            <a:r>
              <a:rPr lang="en-US" dirty="0"/>
              <a:t>Have courage! Keep the faith! </a:t>
            </a:r>
          </a:p>
          <a:p>
            <a:pPr lvl="0"/>
            <a:endParaRPr lang="en-US" dirty="0"/>
          </a:p>
        </p:txBody>
      </p:sp>
      <p:pic>
        <p:nvPicPr>
          <p:cNvPr id="6" name="Picture 5">
            <a:extLst>
              <a:ext uri="{FF2B5EF4-FFF2-40B4-BE49-F238E27FC236}">
                <a16:creationId xmlns:a16="http://schemas.microsoft.com/office/drawing/2014/main" id="{B030E087-BA21-2D4F-A65A-25A40DD656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0200" y="2457131"/>
            <a:ext cx="2821940" cy="3352800"/>
          </a:xfrm>
          <a:prstGeom prst="rect">
            <a:avLst/>
          </a:prstGeom>
        </p:spPr>
      </p:pic>
    </p:spTree>
    <p:extLst>
      <p:ext uri="{BB962C8B-B14F-4D97-AF65-F5344CB8AC3E}">
        <p14:creationId xmlns:p14="http://schemas.microsoft.com/office/powerpoint/2010/main" val="3113746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16779"/>
            <a:ext cx="8229600" cy="533400"/>
          </a:xfrm>
        </p:spPr>
        <p:txBody>
          <a:bodyPr>
            <a:noAutofit/>
          </a:bodyPr>
          <a:lstStyle/>
          <a:p>
            <a:r>
              <a:rPr lang="en-US" sz="3200" dirty="0"/>
              <a:t>Passing It On</a:t>
            </a:r>
          </a:p>
        </p:txBody>
      </p:sp>
      <p:sp>
        <p:nvSpPr>
          <p:cNvPr id="3" name="Content Placeholder 2"/>
          <p:cNvSpPr>
            <a:spLocks noGrp="1"/>
          </p:cNvSpPr>
          <p:nvPr>
            <p:ph idx="1"/>
          </p:nvPr>
        </p:nvSpPr>
        <p:spPr>
          <a:xfrm>
            <a:off x="994945" y="1447800"/>
            <a:ext cx="8149055" cy="4209731"/>
          </a:xfrm>
        </p:spPr>
        <p:txBody>
          <a:bodyPr>
            <a:normAutofit lnSpcReduction="10000"/>
          </a:bodyPr>
          <a:lstStyle/>
          <a:p>
            <a:pPr lvl="0"/>
            <a:r>
              <a:rPr lang="en-US" dirty="0"/>
              <a:t>Bishops: Successors of the Apostles</a:t>
            </a:r>
          </a:p>
          <a:p>
            <a:pPr lvl="0"/>
            <a:r>
              <a:rPr lang="en-US" dirty="0"/>
              <a:t>Magisterium:</a:t>
            </a:r>
          </a:p>
          <a:p>
            <a:pPr lvl="1"/>
            <a:r>
              <a:rPr lang="en-US" dirty="0"/>
              <a:t>the Church’s teaching authority</a:t>
            </a:r>
          </a:p>
          <a:p>
            <a:pPr lvl="1"/>
            <a:r>
              <a:rPr lang="en-US" dirty="0"/>
              <a:t>all bishops together, including the Pope</a:t>
            </a:r>
          </a:p>
          <a:p>
            <a:pPr marL="0" indent="0">
              <a:buNone/>
            </a:pPr>
            <a:r>
              <a:rPr lang="en-US" dirty="0"/>
              <a:t>All of us are called to </a:t>
            </a:r>
            <a:br>
              <a:rPr lang="en-US" dirty="0"/>
            </a:br>
            <a:r>
              <a:rPr lang="en-US" dirty="0"/>
              <a:t>cooperate with the </a:t>
            </a:r>
            <a:br>
              <a:rPr lang="en-US" dirty="0"/>
            </a:br>
            <a:r>
              <a:rPr lang="en-US" dirty="0"/>
              <a:t>Magisterium in sharing </a:t>
            </a:r>
            <a:br>
              <a:rPr lang="en-US" dirty="0"/>
            </a:br>
            <a:r>
              <a:rPr lang="en-US" dirty="0"/>
              <a:t>the Deposit of Faith </a:t>
            </a:r>
            <a:br>
              <a:rPr lang="en-US" dirty="0"/>
            </a:br>
            <a:r>
              <a:rPr lang="en-US" dirty="0"/>
              <a:t>contained in Sacred </a:t>
            </a:r>
            <a:br>
              <a:rPr lang="en-US" dirty="0"/>
            </a:br>
            <a:r>
              <a:rPr lang="en-US" dirty="0"/>
              <a:t>Scripture and Sacred </a:t>
            </a:r>
            <a:br>
              <a:rPr lang="en-US" dirty="0"/>
            </a:br>
            <a:r>
              <a:rPr lang="en-US" dirty="0"/>
              <a:t>Tradition.</a:t>
            </a:r>
          </a:p>
        </p:txBody>
      </p:sp>
      <p:pic>
        <p:nvPicPr>
          <p:cNvPr id="6" name="Picture 5">
            <a:extLst>
              <a:ext uri="{FF2B5EF4-FFF2-40B4-BE49-F238E27FC236}">
                <a16:creationId xmlns:a16="http://schemas.microsoft.com/office/drawing/2014/main" id="{583CD1CE-1DE1-C642-AE30-B7A0F0CDB5D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785" r="548"/>
          <a:stretch/>
        </p:blipFill>
        <p:spPr>
          <a:xfrm>
            <a:off x="4572000" y="3421845"/>
            <a:ext cx="4191000" cy="2619375"/>
          </a:xfrm>
          <a:prstGeom prst="rect">
            <a:avLst/>
          </a:prstGeom>
        </p:spPr>
      </p:pic>
    </p:spTree>
    <p:extLst>
      <p:ext uri="{BB962C8B-B14F-4D97-AF65-F5344CB8AC3E}">
        <p14:creationId xmlns:p14="http://schemas.microsoft.com/office/powerpoint/2010/main" val="1774403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A5F2940-C8D6-493D-99EB-311385789CA6}"/>
              </a:ext>
            </a:extLst>
          </p:cNvPr>
          <p:cNvSpPr txBox="1">
            <a:spLocks/>
          </p:cNvSpPr>
          <p:nvPr/>
        </p:nvSpPr>
        <p:spPr>
          <a:xfrm>
            <a:off x="685800" y="1447800"/>
            <a:ext cx="7543800" cy="1233543"/>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3000" dirty="0"/>
              <a:t>Who got the Church going </a:t>
            </a:r>
            <a:br>
              <a:rPr lang="en-US" sz="3000" dirty="0"/>
            </a:br>
            <a:r>
              <a:rPr lang="en-US" sz="3000" dirty="0"/>
              <a:t>after Jesus’ Ascension?</a:t>
            </a:r>
            <a:endParaRPr lang="en-US" sz="3200" dirty="0"/>
          </a:p>
        </p:txBody>
      </p:sp>
      <p:pic>
        <p:nvPicPr>
          <p:cNvPr id="7" name="Picture 6">
            <a:extLst>
              <a:ext uri="{FF2B5EF4-FFF2-40B4-BE49-F238E27FC236}">
                <a16:creationId xmlns:a16="http://schemas.microsoft.com/office/drawing/2014/main" id="{5F6A17C3-7701-4C93-B87C-2BA75A29AAAA}"/>
              </a:ext>
            </a:extLst>
          </p:cNvPr>
          <p:cNvPicPr>
            <a:picLocks noChangeAspect="1"/>
          </p:cNvPicPr>
          <p:nvPr/>
        </p:nvPicPr>
        <p:blipFill rotWithShape="1">
          <a:blip r:embed="rId3">
            <a:extLst>
              <a:ext uri="{28A0092B-C50C-407E-A947-70E740481C1C}">
                <a14:useLocalDpi xmlns:a14="http://schemas.microsoft.com/office/drawing/2010/main" val="0"/>
              </a:ext>
            </a:extLst>
          </a:blip>
          <a:srcRect l="13829" t="8350" r="278" b="-8350"/>
          <a:stretch/>
        </p:blipFill>
        <p:spPr>
          <a:xfrm>
            <a:off x="2057400" y="2819400"/>
            <a:ext cx="4663440" cy="3619500"/>
          </a:xfrm>
          <a:prstGeom prst="rect">
            <a:avLst/>
          </a:prstGeom>
        </p:spPr>
      </p:pic>
      <p:sp>
        <p:nvSpPr>
          <p:cNvPr id="8" name="Title 4">
            <a:extLst>
              <a:ext uri="{FF2B5EF4-FFF2-40B4-BE49-F238E27FC236}">
                <a16:creationId xmlns:a16="http://schemas.microsoft.com/office/drawing/2014/main" id="{C902221C-F7C6-439B-88C1-0D6E4AB393E6}"/>
              </a:ext>
            </a:extLst>
          </p:cNvPr>
          <p:cNvSpPr txBox="1">
            <a:spLocks/>
          </p:cNvSpPr>
          <p:nvPr/>
        </p:nvSpPr>
        <p:spPr>
          <a:xfrm>
            <a:off x="609600" y="891539"/>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extLst>
      <p:ext uri="{BB962C8B-B14F-4D97-AF65-F5344CB8AC3E}">
        <p14:creationId xmlns:p14="http://schemas.microsoft.com/office/powerpoint/2010/main" val="3220616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40A606E7-75B6-164A-994A-47F859CAFB11}"/>
              </a:ext>
            </a:extLst>
          </p:cNvPr>
          <p:cNvSpPr>
            <a:spLocks noGrp="1"/>
          </p:cNvSpPr>
          <p:nvPr>
            <p:ph idx="1"/>
          </p:nvPr>
        </p:nvSpPr>
        <p:spPr>
          <a:xfrm>
            <a:off x="1447800" y="1012902"/>
            <a:ext cx="6477000" cy="2286000"/>
          </a:xfrm>
        </p:spPr>
        <p:txBody>
          <a:bodyPr>
            <a:normAutofit/>
          </a:bodyPr>
          <a:lstStyle/>
          <a:p>
            <a:pPr marL="0" indent="0">
              <a:buNone/>
            </a:pPr>
            <a:r>
              <a:rPr lang="en-US" dirty="0"/>
              <a:t>This chapter offers a brief overview of:</a:t>
            </a:r>
          </a:p>
          <a:p>
            <a:pPr lvl="0"/>
            <a:r>
              <a:rPr lang="en-US" dirty="0"/>
              <a:t>the Acts of the Apostles</a:t>
            </a:r>
          </a:p>
          <a:p>
            <a:pPr lvl="0"/>
            <a:r>
              <a:rPr lang="en-US" dirty="0"/>
              <a:t>the epistles (both Pauline and non-Pauline)</a:t>
            </a:r>
          </a:p>
          <a:p>
            <a:pPr lvl="0"/>
            <a:r>
              <a:rPr lang="en-US" dirty="0"/>
              <a:t>the Book of Revelation</a:t>
            </a:r>
          </a:p>
        </p:txBody>
      </p:sp>
      <p:pic>
        <p:nvPicPr>
          <p:cNvPr id="4" name="Picture 3">
            <a:extLst>
              <a:ext uri="{FF2B5EF4-FFF2-40B4-BE49-F238E27FC236}">
                <a16:creationId xmlns:a16="http://schemas.microsoft.com/office/drawing/2014/main" id="{84C4E36B-D7E4-46E5-9511-F2F75709F4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3048000"/>
            <a:ext cx="5213107" cy="3276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58200" cy="762000"/>
          </a:xfrm>
        </p:spPr>
        <p:txBody>
          <a:bodyPr>
            <a:normAutofit/>
          </a:bodyPr>
          <a:lstStyle/>
          <a:p>
            <a:r>
              <a:rPr lang="en-US" sz="3200" dirty="0"/>
              <a:t>The Acts of the Apostles </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982133" y="1562100"/>
            <a:ext cx="4199467" cy="3238500"/>
          </a:xfrm>
        </p:spPr>
        <p:txBody>
          <a:bodyPr>
            <a:normAutofit/>
          </a:bodyPr>
          <a:lstStyle/>
          <a:p>
            <a:pPr lvl="0"/>
            <a:r>
              <a:rPr lang="en-US" dirty="0"/>
              <a:t>Part 2 of Luke’s Gospel</a:t>
            </a:r>
          </a:p>
          <a:p>
            <a:pPr lvl="0"/>
            <a:r>
              <a:rPr lang="en-US" dirty="0"/>
              <a:t>Begins with Jesus’ Ascension</a:t>
            </a:r>
          </a:p>
          <a:p>
            <a:pPr lvl="0"/>
            <a:r>
              <a:rPr lang="en-US" dirty="0"/>
              <a:t>Pentecost: Jesus sends the Holy Spirit to guide</a:t>
            </a:r>
            <a:br>
              <a:rPr lang="en-US" dirty="0"/>
            </a:br>
            <a:r>
              <a:rPr lang="en-US" dirty="0"/>
              <a:t>the Church.</a:t>
            </a:r>
          </a:p>
          <a:p>
            <a:pPr lvl="0"/>
            <a:endParaRPr lang="en-US" dirty="0"/>
          </a:p>
        </p:txBody>
      </p:sp>
      <p:pic>
        <p:nvPicPr>
          <p:cNvPr id="5" name="Picture 4">
            <a:extLst>
              <a:ext uri="{FF2B5EF4-FFF2-40B4-BE49-F238E27FC236}">
                <a16:creationId xmlns:a16="http://schemas.microsoft.com/office/drawing/2014/main" id="{D0FCFEFA-A4B6-CD42-B28B-22B63C8A2BD4}"/>
              </a:ext>
            </a:extLst>
          </p:cNvPr>
          <p:cNvPicPr>
            <a:picLocks noChangeAspect="1"/>
          </p:cNvPicPr>
          <p:nvPr/>
        </p:nvPicPr>
        <p:blipFill rotWithShape="1">
          <a:blip r:embed="rId3">
            <a:extLst>
              <a:ext uri="{28A0092B-C50C-407E-A947-70E740481C1C}">
                <a14:useLocalDpi xmlns:a14="http://schemas.microsoft.com/office/drawing/2010/main" val="0"/>
              </a:ext>
            </a:extLst>
          </a:blip>
          <a:srcRect t="14924" b="10231"/>
          <a:stretch/>
        </p:blipFill>
        <p:spPr>
          <a:xfrm>
            <a:off x="5486400" y="1554480"/>
            <a:ext cx="2968288" cy="448056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458200" cy="762000"/>
          </a:xfrm>
        </p:spPr>
        <p:txBody>
          <a:bodyPr>
            <a:noAutofit/>
          </a:bodyPr>
          <a:lstStyle/>
          <a:p>
            <a:r>
              <a:rPr lang="en-US" sz="3200" dirty="0"/>
              <a:t>The Acts of the Apostles:</a:t>
            </a:r>
            <a:br>
              <a:rPr lang="en-US" sz="3200" dirty="0"/>
            </a:br>
            <a:r>
              <a:rPr lang="en-US" sz="3200" dirty="0"/>
              <a:t>Portrait of the Early Church </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905933" y="1790700"/>
            <a:ext cx="7780867" cy="4229100"/>
          </a:xfrm>
        </p:spPr>
        <p:txBody>
          <a:bodyPr>
            <a:normAutofit/>
          </a:bodyPr>
          <a:lstStyle/>
          <a:p>
            <a:pPr lvl="0"/>
            <a:r>
              <a:rPr lang="en-US" dirty="0"/>
              <a:t>Christian community known as “The Way”</a:t>
            </a:r>
          </a:p>
          <a:p>
            <a:pPr lvl="0"/>
            <a:r>
              <a:rPr lang="en-US" dirty="0"/>
              <a:t>A communal life of prayer and service</a:t>
            </a:r>
          </a:p>
          <a:p>
            <a:pPr lvl="0"/>
            <a:r>
              <a:rPr lang="en-US" dirty="0"/>
              <a:t>External troubles: </a:t>
            </a:r>
            <a:br>
              <a:rPr lang="en-US" dirty="0"/>
            </a:br>
            <a:r>
              <a:rPr lang="en-US" dirty="0"/>
              <a:t>persecutions and </a:t>
            </a:r>
            <a:br>
              <a:rPr lang="en-US" dirty="0"/>
            </a:br>
            <a:r>
              <a:rPr lang="en-US" dirty="0"/>
              <a:t>martyrdom</a:t>
            </a:r>
          </a:p>
          <a:p>
            <a:pPr lvl="0"/>
            <a:r>
              <a:rPr lang="en-US" dirty="0"/>
              <a:t>Internal troubles: </a:t>
            </a:r>
            <a:br>
              <a:rPr lang="en-US" dirty="0"/>
            </a:br>
            <a:r>
              <a:rPr lang="en-US" dirty="0"/>
              <a:t>quarrels between </a:t>
            </a:r>
            <a:br>
              <a:rPr lang="en-US" dirty="0"/>
            </a:br>
            <a:r>
              <a:rPr lang="en-US" dirty="0"/>
              <a:t>Jewish Christians </a:t>
            </a:r>
            <a:br>
              <a:rPr lang="en-US" dirty="0"/>
            </a:br>
            <a:r>
              <a:rPr lang="en-US" dirty="0"/>
              <a:t>and Gentile </a:t>
            </a:r>
            <a:br>
              <a:rPr lang="en-US" dirty="0"/>
            </a:br>
            <a:r>
              <a:rPr lang="en-US" dirty="0"/>
              <a:t>Christians</a:t>
            </a:r>
          </a:p>
        </p:txBody>
      </p:sp>
      <p:pic>
        <p:nvPicPr>
          <p:cNvPr id="4" name="Picture 3">
            <a:extLst>
              <a:ext uri="{FF2B5EF4-FFF2-40B4-BE49-F238E27FC236}">
                <a16:creationId xmlns:a16="http://schemas.microsoft.com/office/drawing/2014/main" id="{73976ED8-B3F1-EF47-BFA1-1C56442992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5639" y="2895600"/>
            <a:ext cx="4648200" cy="2943860"/>
          </a:xfrm>
          <a:prstGeom prst="rect">
            <a:avLst/>
          </a:prstGeom>
        </p:spPr>
      </p:pic>
    </p:spTree>
    <p:extLst>
      <p:ext uri="{BB962C8B-B14F-4D97-AF65-F5344CB8AC3E}">
        <p14:creationId xmlns:p14="http://schemas.microsoft.com/office/powerpoint/2010/main" val="1339745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275" y="685800"/>
            <a:ext cx="8458200" cy="762000"/>
          </a:xfrm>
        </p:spPr>
        <p:txBody>
          <a:bodyPr>
            <a:normAutofit/>
          </a:bodyPr>
          <a:lstStyle/>
          <a:p>
            <a:r>
              <a:rPr lang="en-US" sz="3200" dirty="0"/>
              <a:t>Saul = Paul</a:t>
            </a:r>
          </a:p>
        </p:txBody>
      </p:sp>
      <p:sp>
        <p:nvSpPr>
          <p:cNvPr id="15" name="Content Placeholder 2">
            <a:extLst>
              <a:ext uri="{FF2B5EF4-FFF2-40B4-BE49-F238E27FC236}">
                <a16:creationId xmlns:a16="http://schemas.microsoft.com/office/drawing/2014/main" id="{88FBE786-EBF0-D641-AEFD-2DD80793DA4B}"/>
              </a:ext>
            </a:extLst>
          </p:cNvPr>
          <p:cNvSpPr>
            <a:spLocks noGrp="1"/>
          </p:cNvSpPr>
          <p:nvPr>
            <p:ph idx="1"/>
          </p:nvPr>
        </p:nvSpPr>
        <p:spPr>
          <a:xfrm>
            <a:off x="4545106" y="1524000"/>
            <a:ext cx="4275666" cy="4305300"/>
          </a:xfrm>
        </p:spPr>
        <p:txBody>
          <a:bodyPr>
            <a:normAutofit lnSpcReduction="10000"/>
          </a:bodyPr>
          <a:lstStyle/>
          <a:p>
            <a:pPr lvl="0"/>
            <a:r>
              <a:rPr lang="en-US" dirty="0"/>
              <a:t>A Pharisee who persecuted those who followed Jesus</a:t>
            </a:r>
          </a:p>
          <a:p>
            <a:pPr lvl="0"/>
            <a:r>
              <a:rPr lang="en-US" dirty="0"/>
              <a:t>Baptized as a Christian after a vision on the road </a:t>
            </a:r>
            <a:br>
              <a:rPr lang="en-US" dirty="0"/>
            </a:br>
            <a:r>
              <a:rPr lang="en-US" dirty="0"/>
              <a:t>to Damascus</a:t>
            </a:r>
          </a:p>
          <a:p>
            <a:pPr lvl="0"/>
            <a:r>
              <a:rPr lang="en-US" dirty="0"/>
              <a:t>Saul = Jewish name</a:t>
            </a:r>
            <a:br>
              <a:rPr lang="en-US" dirty="0"/>
            </a:br>
            <a:r>
              <a:rPr lang="en-US" dirty="0"/>
              <a:t>Paul = Greek name</a:t>
            </a:r>
          </a:p>
          <a:p>
            <a:pPr lvl="0"/>
            <a:r>
              <a:rPr lang="en-US" dirty="0"/>
              <a:t>Becomes a traveling evangelist and author</a:t>
            </a:r>
            <a:br>
              <a:rPr lang="en-US" dirty="0"/>
            </a:br>
            <a:r>
              <a:rPr lang="en-US" dirty="0"/>
              <a:t>of many New Testament epistles</a:t>
            </a:r>
          </a:p>
          <a:p>
            <a:pPr marL="0" lvl="0" indent="0">
              <a:buNone/>
            </a:pPr>
            <a:endParaRPr lang="en-US" dirty="0"/>
          </a:p>
        </p:txBody>
      </p:sp>
      <p:pic>
        <p:nvPicPr>
          <p:cNvPr id="4" name="Picture 3">
            <a:extLst>
              <a:ext uri="{FF2B5EF4-FFF2-40B4-BE49-F238E27FC236}">
                <a16:creationId xmlns:a16="http://schemas.microsoft.com/office/drawing/2014/main" id="{38553062-48C6-E949-B04E-01638A20022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653" r="11243"/>
          <a:stretch/>
        </p:blipFill>
        <p:spPr>
          <a:xfrm>
            <a:off x="685800" y="1524000"/>
            <a:ext cx="3566160" cy="3429000"/>
          </a:xfrm>
          <a:prstGeom prst="rect">
            <a:avLst/>
          </a:prstGeom>
        </p:spPr>
      </p:pic>
    </p:spTree>
    <p:extLst>
      <p:ext uri="{BB962C8B-B14F-4D97-AF65-F5344CB8AC3E}">
        <p14:creationId xmlns:p14="http://schemas.microsoft.com/office/powerpoint/2010/main" val="3711527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482263" cy="533400"/>
          </a:xfrm>
        </p:spPr>
        <p:txBody>
          <a:bodyPr>
            <a:noAutofit/>
          </a:bodyPr>
          <a:lstStyle/>
          <a:p>
            <a:r>
              <a:rPr lang="en-US" sz="3200" dirty="0"/>
              <a:t>Paul’s Epistles </a:t>
            </a:r>
            <a:r>
              <a:rPr lang="en-US" sz="2000" dirty="0"/>
              <a:t>(Letters) </a:t>
            </a:r>
          </a:p>
        </p:txBody>
      </p:sp>
      <p:sp>
        <p:nvSpPr>
          <p:cNvPr id="11" name="Content Placeholder 2">
            <a:extLst>
              <a:ext uri="{FF2B5EF4-FFF2-40B4-BE49-F238E27FC236}">
                <a16:creationId xmlns:a16="http://schemas.microsoft.com/office/drawing/2014/main" id="{AE76A40E-AB85-034A-B0D5-047B2237C82F}"/>
              </a:ext>
            </a:extLst>
          </p:cNvPr>
          <p:cNvSpPr txBox="1">
            <a:spLocks/>
          </p:cNvSpPr>
          <p:nvPr/>
        </p:nvSpPr>
        <p:spPr>
          <a:xfrm>
            <a:off x="457200" y="1371600"/>
            <a:ext cx="7315200" cy="4209731"/>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Would often write to a Christian community after he had visited it </a:t>
            </a:r>
          </a:p>
          <a:p>
            <a:pPr lvl="0"/>
            <a:r>
              <a:rPr lang="en-US" dirty="0"/>
              <a:t>Offered advice, </a:t>
            </a:r>
            <a:br>
              <a:rPr lang="en-US" dirty="0"/>
            </a:br>
            <a:r>
              <a:rPr lang="en-US" dirty="0"/>
              <a:t>criticism, and </a:t>
            </a:r>
            <a:br>
              <a:rPr lang="en-US" dirty="0"/>
            </a:br>
            <a:r>
              <a:rPr lang="en-US" dirty="0"/>
              <a:t>encouragement</a:t>
            </a:r>
          </a:p>
          <a:p>
            <a:pPr lvl="0"/>
            <a:r>
              <a:rPr lang="en-US" dirty="0"/>
              <a:t>Thirteen Pauline </a:t>
            </a:r>
            <a:br>
              <a:rPr lang="en-US" dirty="0"/>
            </a:br>
            <a:r>
              <a:rPr lang="en-US" dirty="0"/>
              <a:t>letters in the </a:t>
            </a:r>
            <a:br>
              <a:rPr lang="en-US" dirty="0"/>
            </a:br>
            <a:r>
              <a:rPr lang="en-US" dirty="0"/>
              <a:t>New Testament </a:t>
            </a:r>
            <a:br>
              <a:rPr lang="en-US" dirty="0"/>
            </a:br>
            <a:r>
              <a:rPr lang="en-US" dirty="0"/>
              <a:t>(written by Paul </a:t>
            </a:r>
            <a:br>
              <a:rPr lang="en-US" dirty="0"/>
            </a:br>
            <a:r>
              <a:rPr lang="en-US" dirty="0"/>
              <a:t>or by disciples </a:t>
            </a:r>
            <a:br>
              <a:rPr lang="en-US" dirty="0"/>
            </a:br>
            <a:r>
              <a:rPr lang="en-US" dirty="0"/>
              <a:t>writing in his </a:t>
            </a:r>
            <a:br>
              <a:rPr lang="en-US" dirty="0"/>
            </a:br>
            <a:r>
              <a:rPr lang="en-US" dirty="0"/>
              <a:t>name)</a:t>
            </a:r>
          </a:p>
        </p:txBody>
      </p:sp>
      <p:pic>
        <p:nvPicPr>
          <p:cNvPr id="5" name="Picture 4">
            <a:extLst>
              <a:ext uri="{FF2B5EF4-FFF2-40B4-BE49-F238E27FC236}">
                <a16:creationId xmlns:a16="http://schemas.microsoft.com/office/drawing/2014/main" id="{3FD778EE-2C53-AC42-AD35-285B750C2D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6600" y="1961831"/>
            <a:ext cx="5257800" cy="3771900"/>
          </a:xfrm>
          <a:prstGeom prst="rect">
            <a:avLst/>
          </a:prstGeom>
        </p:spPr>
      </p:pic>
    </p:spTree>
    <p:extLst>
      <p:ext uri="{BB962C8B-B14F-4D97-AF65-F5344CB8AC3E}">
        <p14:creationId xmlns:p14="http://schemas.microsoft.com/office/powerpoint/2010/main" val="3507123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482263" cy="533400"/>
          </a:xfrm>
        </p:spPr>
        <p:txBody>
          <a:bodyPr>
            <a:noAutofit/>
          </a:bodyPr>
          <a:lstStyle/>
          <a:p>
            <a:r>
              <a:rPr lang="en-US" sz="3200" dirty="0"/>
              <a:t>The Non-Pauline Letters </a:t>
            </a:r>
            <a:endParaRPr lang="en-US" sz="3200" i="1" dirty="0"/>
          </a:p>
        </p:txBody>
      </p:sp>
      <p:sp>
        <p:nvSpPr>
          <p:cNvPr id="11" name="Content Placeholder 2">
            <a:extLst>
              <a:ext uri="{FF2B5EF4-FFF2-40B4-BE49-F238E27FC236}">
                <a16:creationId xmlns:a16="http://schemas.microsoft.com/office/drawing/2014/main" id="{AE76A40E-AB85-034A-B0D5-047B2237C82F}"/>
              </a:ext>
            </a:extLst>
          </p:cNvPr>
          <p:cNvSpPr txBox="1">
            <a:spLocks/>
          </p:cNvSpPr>
          <p:nvPr/>
        </p:nvSpPr>
        <p:spPr>
          <a:xfrm>
            <a:off x="914400" y="1524000"/>
            <a:ext cx="7620000" cy="42097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a:t>Letter to the Hebrews (1): </a:t>
            </a:r>
          </a:p>
          <a:p>
            <a:pPr lvl="0"/>
            <a:r>
              <a:rPr lang="en-US" dirty="0"/>
              <a:t>unknown author </a:t>
            </a:r>
          </a:p>
          <a:p>
            <a:pPr lvl="0"/>
            <a:r>
              <a:rPr lang="en-US" dirty="0"/>
              <a:t>presents Jesus as the High Priest</a:t>
            </a:r>
          </a:p>
          <a:p>
            <a:pPr marL="0" indent="0">
              <a:buNone/>
            </a:pPr>
            <a:r>
              <a:rPr lang="en-US" b="1" dirty="0"/>
              <a:t>Other letters (7):</a:t>
            </a:r>
          </a:p>
          <a:p>
            <a:pPr lvl="0"/>
            <a:r>
              <a:rPr lang="en-US" dirty="0"/>
              <a:t>known as catholic </a:t>
            </a:r>
            <a:br>
              <a:rPr lang="en-US" dirty="0"/>
            </a:br>
            <a:r>
              <a:rPr lang="en-US" dirty="0"/>
              <a:t>epistles: addressed </a:t>
            </a:r>
            <a:br>
              <a:rPr lang="en-US" dirty="0"/>
            </a:br>
            <a:r>
              <a:rPr lang="en-US" dirty="0"/>
              <a:t>to the universal </a:t>
            </a:r>
            <a:br>
              <a:rPr lang="en-US" dirty="0"/>
            </a:br>
            <a:r>
              <a:rPr lang="en-US" dirty="0"/>
              <a:t>Church</a:t>
            </a:r>
          </a:p>
          <a:p>
            <a:r>
              <a:rPr lang="en-US" dirty="0"/>
              <a:t>cover a variety of </a:t>
            </a:r>
            <a:br>
              <a:rPr lang="en-US" dirty="0"/>
            </a:br>
            <a:r>
              <a:rPr lang="en-US" dirty="0"/>
              <a:t>issues and topics </a:t>
            </a:r>
          </a:p>
        </p:txBody>
      </p:sp>
      <p:pic>
        <p:nvPicPr>
          <p:cNvPr id="4" name="Picture 3">
            <a:extLst>
              <a:ext uri="{FF2B5EF4-FFF2-40B4-BE49-F238E27FC236}">
                <a16:creationId xmlns:a16="http://schemas.microsoft.com/office/drawing/2014/main" id="{8EA21D27-28A1-B945-9B30-E1B41FDC1F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000" y="2990531"/>
            <a:ext cx="4548644" cy="2895600"/>
          </a:xfrm>
          <a:prstGeom prst="rect">
            <a:avLst/>
          </a:prstGeom>
        </p:spPr>
      </p:pic>
    </p:spTree>
    <p:extLst>
      <p:ext uri="{BB962C8B-B14F-4D97-AF65-F5344CB8AC3E}">
        <p14:creationId xmlns:p14="http://schemas.microsoft.com/office/powerpoint/2010/main" val="1686076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838200"/>
            <a:ext cx="8229600" cy="533400"/>
          </a:xfrm>
        </p:spPr>
        <p:txBody>
          <a:bodyPr>
            <a:noAutofit/>
          </a:bodyPr>
          <a:lstStyle/>
          <a:p>
            <a:r>
              <a:rPr lang="en-US" sz="3000" dirty="0"/>
              <a:t>The Book of Revelation</a:t>
            </a:r>
          </a:p>
        </p:txBody>
      </p:sp>
      <p:sp>
        <p:nvSpPr>
          <p:cNvPr id="3" name="Content Placeholder 2"/>
          <p:cNvSpPr>
            <a:spLocks noGrp="1"/>
          </p:cNvSpPr>
          <p:nvPr>
            <p:ph idx="1"/>
          </p:nvPr>
        </p:nvSpPr>
        <p:spPr>
          <a:xfrm>
            <a:off x="661904" y="1447800"/>
            <a:ext cx="7820192" cy="4209731"/>
          </a:xfrm>
        </p:spPr>
        <p:txBody>
          <a:bodyPr>
            <a:normAutofit/>
          </a:bodyPr>
          <a:lstStyle/>
          <a:p>
            <a:pPr lvl="0"/>
            <a:r>
              <a:rPr lang="en-US" dirty="0"/>
              <a:t>One of the most misunderstood books of the Bible</a:t>
            </a:r>
          </a:p>
          <a:p>
            <a:pPr lvl="0"/>
            <a:r>
              <a:rPr lang="en-US" dirty="0"/>
              <a:t>Does</a:t>
            </a:r>
            <a:r>
              <a:rPr lang="en-US" i="1" dirty="0"/>
              <a:t> </a:t>
            </a:r>
            <a:r>
              <a:rPr lang="en-US" b="1" i="1" dirty="0"/>
              <a:t>not</a:t>
            </a:r>
            <a:r>
              <a:rPr lang="en-US" dirty="0"/>
              <a:t> predict the end of the world</a:t>
            </a:r>
          </a:p>
          <a:p>
            <a:pPr lvl="0"/>
            <a:r>
              <a:rPr lang="en-US" dirty="0"/>
              <a:t>Written in the late first century by the Christian prophet John</a:t>
            </a:r>
          </a:p>
          <a:p>
            <a:pPr lvl="0"/>
            <a:r>
              <a:rPr lang="en-US" dirty="0"/>
              <a:t>Written to seven</a:t>
            </a:r>
            <a:br>
              <a:rPr lang="en-US" dirty="0"/>
            </a:br>
            <a:r>
              <a:rPr lang="en-US" dirty="0"/>
              <a:t>churches in Asia</a:t>
            </a:r>
            <a:br>
              <a:rPr lang="en-US" dirty="0"/>
            </a:br>
            <a:r>
              <a:rPr lang="en-US" dirty="0"/>
              <a:t>Minor during a time</a:t>
            </a:r>
            <a:br>
              <a:rPr lang="en-US" dirty="0"/>
            </a:br>
            <a:r>
              <a:rPr lang="en-US" dirty="0"/>
              <a:t>of persecution</a:t>
            </a:r>
          </a:p>
        </p:txBody>
      </p:sp>
      <p:pic>
        <p:nvPicPr>
          <p:cNvPr id="5" name="Picture 4">
            <a:extLst>
              <a:ext uri="{FF2B5EF4-FFF2-40B4-BE49-F238E27FC236}">
                <a16:creationId xmlns:a16="http://schemas.microsoft.com/office/drawing/2014/main" id="{4D3D29B7-DEA2-414C-8D18-561486D88B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10096" y="2985529"/>
            <a:ext cx="4572000" cy="3034271"/>
          </a:xfrm>
          <a:prstGeom prst="rect">
            <a:avLst/>
          </a:prstGeom>
        </p:spPr>
      </p:pic>
    </p:spTree>
    <p:extLst>
      <p:ext uri="{BB962C8B-B14F-4D97-AF65-F5344CB8AC3E}">
        <p14:creationId xmlns:p14="http://schemas.microsoft.com/office/powerpoint/2010/main" val="3523978707"/>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LIC Presentation template</Template>
  <TotalTime>906</TotalTime>
  <Words>414</Words>
  <Application>Microsoft Office PowerPoint</Application>
  <PresentationFormat>On-screen Show (4:3)</PresentationFormat>
  <Paragraphs>78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LIC Presentation template</vt:lpstr>
      <vt:lpstr>The Acts of the Apostles  and the Letters</vt:lpstr>
      <vt:lpstr>PowerPoint Presentation</vt:lpstr>
      <vt:lpstr>PowerPoint Presentation</vt:lpstr>
      <vt:lpstr>The Acts of the Apostles </vt:lpstr>
      <vt:lpstr>The Acts of the Apostles: Portrait of the Early Church </vt:lpstr>
      <vt:lpstr>Saul = Paul</vt:lpstr>
      <vt:lpstr>Paul’s Epistles (Letters) </vt:lpstr>
      <vt:lpstr>The Non-Pauline Letters </vt:lpstr>
      <vt:lpstr>The Book of Revelation</vt:lpstr>
      <vt:lpstr>The Book of Revelation (continued)</vt:lpstr>
      <vt:lpstr>Passing It 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103</cp:revision>
  <dcterms:created xsi:type="dcterms:W3CDTF">2011-01-10T17:35:40Z</dcterms:created>
  <dcterms:modified xsi:type="dcterms:W3CDTF">2019-02-15T21:04:30Z</dcterms:modified>
</cp:coreProperties>
</file>